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130" d="100"/>
          <a:sy n="130" d="100"/>
        </p:scale>
        <p:origin x="4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4A3ABF-C42A-4D36-AEFF-5E6502DAC57C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6EF65CE-CB29-4F29-B7F8-D50062D13390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7270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100C8F-989D-4281-8133-CC1EF835139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76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57F2CF9-57DE-4B61-BE81-69C83CF68D58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8704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D48245-D616-4C63-A4B6-A3182739B17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mtClean="0">
                <a:cs typeface="Arial" panose="020B0604020202020204" pitchFamily="34" charset="0"/>
              </a:rPr>
              <a:t> Show students Chart B in Pub 4012 Page A-2</a:t>
            </a:r>
          </a:p>
        </p:txBody>
      </p:sp>
    </p:spTree>
    <p:extLst>
      <p:ext uri="{BB962C8B-B14F-4D97-AF65-F5344CB8AC3E}">
        <p14:creationId xmlns:p14="http://schemas.microsoft.com/office/powerpoint/2010/main" val="9677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9E8275-F3E2-4512-A79F-27A6474EEA47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8909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C3CB65-AA65-4689-A681-F4AC3C9352D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Show students Pub 4012 Chart D on Page A-3 for more info on Who Should File even if they are under filing thresholds</a:t>
            </a:r>
          </a:p>
          <a:p>
            <a:pPr eaLnBrk="1" hangingPunct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If taxpayer does not file return in last 3 cases, may receive a letter from IRS requesting additional info to show that income is really below filing threshold</a:t>
            </a:r>
          </a:p>
        </p:txBody>
      </p:sp>
    </p:spTree>
    <p:extLst>
      <p:ext uri="{BB962C8B-B14F-4D97-AF65-F5344CB8AC3E}">
        <p14:creationId xmlns:p14="http://schemas.microsoft.com/office/powerpoint/2010/main" val="3987606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11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9DD779-A30C-4DE6-9A54-931BEAB4EF01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911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40C2D-5570-41F8-AD2A-0F66C27F599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528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1939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TW allows you to file: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both Federal &amp; State or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Federal only or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 smtClean="0"/>
              <a:t>State only return</a:t>
            </a:r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Check appropriate boxes on Main Information &amp; NJ 1040</a:t>
            </a:r>
          </a:p>
        </p:txBody>
      </p:sp>
      <p:sp>
        <p:nvSpPr>
          <p:cNvPr id="93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F65E223-B317-4280-86DB-20E758B9222E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93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3DD836-2BCB-485C-B1A3-88BB8216AA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633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By selecting “Paper” as the return type, the return is designated as not to be e-filed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7AE44BF-7050-461A-8A3C-72160D2CE2EB}" type="datetime1">
              <a:rPr lang="en-US" smtClean="0"/>
              <a:t>11/11/2015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75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This information is in NJ 1040 Instruction booklet</a:t>
            </a: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8B29301-6111-4E56-B53D-58BDD8C68452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94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Tenants who are under the filing threshold should still file to get the $50 property tax credit</a:t>
            </a:r>
          </a:p>
        </p:txBody>
      </p:sp>
      <p:sp>
        <p:nvSpPr>
          <p:cNvPr id="17408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0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7BF70-57D0-45FD-B348-C2D42CC6FB61}" type="datetime1">
              <a:rPr lang="en-US" smtClean="0">
                <a:ea typeface="ＭＳ Ｐゴシック" pitchFamily="34" charset="-128"/>
              </a:rPr>
              <a:t>11/11/2015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8090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B7655F-C295-460A-B763-66532C36FBC1}" type="slidenum">
              <a:rPr lang="en-US" altLang="en-US" sz="1400"/>
              <a:pPr>
                <a:spcBef>
                  <a:spcPct val="0"/>
                </a:spcBef>
              </a:pPr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73125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CAE6B41-0AA0-4229-BDF6-D6C7804BC9CB}" type="datetime1">
              <a:rPr lang="en-US" smtClean="0"/>
              <a:t>11/11/2015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32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smtClean="0"/>
              <a:t> Want to keep NJ forms in return, but not e-file</a:t>
            </a:r>
          </a:p>
          <a:p>
            <a:pPr marL="274638" lvl="1">
              <a:buFontTx/>
              <a:buChar char="•"/>
            </a:pPr>
            <a:r>
              <a:rPr lang="en-US" altLang="en-US" smtClean="0"/>
              <a:t> Usually under filing threshold</a:t>
            </a:r>
          </a:p>
          <a:p>
            <a:pPr marL="274638" lvl="1">
              <a:buFontTx/>
              <a:buChar char="•"/>
            </a:pPr>
            <a:endParaRPr lang="en-US" altLang="en-US" smtClean="0"/>
          </a:p>
          <a:p>
            <a:pPr marL="274638" lvl="1"/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DBFDF-EA27-493E-A2B8-15FED39336E9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1284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sz="1200" dirty="0" smtClean="0"/>
              <a:t>If </a:t>
            </a:r>
            <a:r>
              <a:rPr lang="en-US" sz="1200" dirty="0" smtClean="0">
                <a:solidFill>
                  <a:srgbClr val="000000"/>
                </a:solidFill>
              </a:rPr>
              <a:t>taxpayer requests filing anyway:</a:t>
            </a:r>
          </a:p>
          <a:p>
            <a:pPr marL="274320" lvl="1">
              <a:lnSpc>
                <a:spcPct val="80000"/>
              </a:lnSpc>
              <a:buClr>
                <a:srgbClr val="001132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Complete the 1040 </a:t>
            </a:r>
          </a:p>
          <a:p>
            <a:pPr marL="274320" lvl="1">
              <a:lnSpc>
                <a:spcPct val="80000"/>
              </a:lnSpc>
              <a:buClr>
                <a:srgbClr val="001132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 Proceed normally, but make a note that taxpayer was not required to file</a:t>
            </a:r>
          </a:p>
          <a:p>
            <a:pPr marL="274320">
              <a:buFont typeface="Arial" pitchFamily="34" charset="0"/>
              <a:buNone/>
            </a:pPr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C65BB3D-9B6A-4662-AF8D-6AA7C2B6F44D}" type="datetime1">
              <a:rPr lang="en-US" smtClean="0"/>
              <a:t>11/11/2015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3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276EBD-58BA-4B53-A0FC-EE6E4D78E7BF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7475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8483D5-9D61-420C-A408-963EC9BBA6D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If taxpayer was a client at site last year, carryover capital losses may be automatically populated by </a:t>
            </a:r>
            <a:r>
              <a:rPr lang="en-US" altLang="en-US" dirty="0" err="1" smtClean="0">
                <a:cs typeface="Arial" panose="020B0604020202020204" pitchFamily="34" charset="0"/>
              </a:rPr>
              <a:t>TaxWise</a:t>
            </a:r>
            <a:r>
              <a:rPr lang="en-US" altLang="en-US" dirty="0" smtClean="0">
                <a:cs typeface="Arial" panose="020B0604020202020204" pitchFamily="34" charset="0"/>
              </a:rPr>
              <a:t>.  If not, they can be identified from prior year return</a:t>
            </a:r>
          </a:p>
        </p:txBody>
      </p:sp>
    </p:spTree>
    <p:extLst>
      <p:ext uri="{BB962C8B-B14F-4D97-AF65-F5344CB8AC3E}">
        <p14:creationId xmlns:p14="http://schemas.microsoft.com/office/powerpoint/2010/main" val="4086092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B1FC2EA-337A-4D7C-B98C-9208E4BDD70B}" type="datetime1">
              <a:rPr lang="en-US" smtClean="0"/>
              <a:t>11/11/2015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976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smtClean="0"/>
              <a:t>  Removes all NJ forms from return, so no NJ return to e-file</a:t>
            </a:r>
          </a:p>
          <a:p>
            <a:pPr marL="274638" lvl="1">
              <a:buFontTx/>
              <a:buChar char="•"/>
            </a:pPr>
            <a:r>
              <a:rPr lang="en-US" altLang="en-US" smtClean="0"/>
              <a:t> Usually when client lives out of state</a:t>
            </a:r>
          </a:p>
          <a:p>
            <a:pPr marL="274638" lvl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EB923F-016B-463B-A6A6-41537DBEDD09}" type="slidenum">
              <a:rPr lang="en-US" altLang="en-US" sz="1400"/>
              <a:pPr>
                <a:spcBef>
                  <a:spcPct val="0"/>
                </a:spcBef>
              </a:pPr>
              <a:t>21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4259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6336D92-F0C6-4E97-9394-150801CA03D6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7680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97E715-B9DB-4283-BA85-6A4BFB629C5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35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D0A01DB-0A4C-47D8-B103-F7C0D9BD43C8}" type="datetime1">
              <a:rPr lang="en-US" smtClean="0"/>
              <a:t>11/11/2015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1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F8AE93-8118-4548-AD1F-DE1593CC52E0}" type="datetime1">
              <a:rPr lang="en-US" smtClean="0"/>
              <a:t>11/11/2015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89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Review this chart in Pub 4012</a:t>
            </a:r>
          </a:p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NJ has its own Filing Requirements (in NJ</a:t>
            </a:r>
            <a:r>
              <a:rPr lang="en-US" altLang="en-US" baseline="0" dirty="0" smtClean="0">
                <a:cs typeface="Arial" panose="020B0604020202020204" pitchFamily="34" charset="0"/>
              </a:rPr>
              <a:t> 1040 Instruction booklet)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Note that these numbers change from year to year</a:t>
            </a: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83365C5-DBD4-4FD0-A0A2-EEA524CE1DB8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1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 more detailed list of taxable &amp; non-taxable income is in Pub 4012 Tab</a:t>
            </a:r>
            <a:r>
              <a:rPr lang="en-US" altLang="en-US" baseline="0" dirty="0" smtClean="0">
                <a:cs typeface="Arial" panose="020B0604020202020204" pitchFamily="34" charset="0"/>
              </a:rPr>
              <a:t> D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9EA9382-3C9E-4583-825E-B921414A35AD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78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BF62AFB-E518-4DC5-B939-1C1F425BC38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68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D9924C-50A5-4A19-9BE7-B1A689113258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8294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012E50-EC56-4E84-AF19-A61B594B22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866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660FB7-2B29-4396-BF4B-647A9C343B50}" type="datetime1">
              <a:rPr lang="en-US" smtClean="0"/>
              <a:t>11/11/2015</a:t>
            </a:fld>
            <a:endParaRPr lang="en-US" dirty="0"/>
          </a:p>
        </p:txBody>
      </p:sp>
      <p:sp>
        <p:nvSpPr>
          <p:cNvPr id="8499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47AB47-4DC0-40E9-8830-6249CDA4A6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5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11-11-2015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NJ TAX TY2014 v2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Who Must/Should File?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IRS Pub 17 – Chapter 1</a:t>
            </a:r>
          </a:p>
          <a:p>
            <a:r>
              <a:rPr lang="en-US" altLang="en-US" dirty="0" smtClean="0"/>
              <a:t>IRS Pub 501</a:t>
            </a:r>
          </a:p>
          <a:p>
            <a:r>
              <a:rPr lang="en-US" altLang="en-US" dirty="0" smtClean="0"/>
              <a:t>IRS Pub 4012 – Tab A</a:t>
            </a:r>
          </a:p>
          <a:p>
            <a:r>
              <a:rPr lang="en-US" altLang="en-US" dirty="0" smtClean="0"/>
              <a:t>IRS 1040 Instructions</a:t>
            </a:r>
          </a:p>
          <a:p>
            <a:r>
              <a:rPr lang="en-US" altLang="en-US" dirty="0" smtClean="0"/>
              <a:t>NJ 1040 Instructions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88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1322387"/>
          </a:xfrm>
        </p:spPr>
        <p:txBody>
          <a:bodyPr>
            <a:normAutofit/>
          </a:bodyPr>
          <a:lstStyle/>
          <a:p>
            <a:r>
              <a:rPr lang="en-US" altLang="en-US" sz="3800" dirty="0" smtClean="0"/>
              <a:t>Federal Filing Requirements-</a:t>
            </a:r>
            <a:br>
              <a:rPr lang="en-US" altLang="en-US" sz="3800" dirty="0" smtClean="0"/>
            </a:br>
            <a:r>
              <a:rPr lang="en-US" altLang="en-US" sz="3800" dirty="0" smtClean="0"/>
              <a:t>Children &amp; Other Dependents</a:t>
            </a:r>
            <a:endParaRPr lang="en-US" altLang="en-US" sz="2700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May need to file own return even if someone else, such as a parent, can claim you as a dependent</a:t>
            </a:r>
          </a:p>
          <a:p>
            <a:pPr lvl="1"/>
            <a:r>
              <a:rPr lang="en-US" altLang="en-US" dirty="0" smtClean="0"/>
              <a:t>The amount of earned and unearned income determines whether a child or other dependent must file a return</a:t>
            </a:r>
          </a:p>
          <a:p>
            <a:r>
              <a:rPr lang="en-US" altLang="en-US" dirty="0" smtClean="0"/>
              <a:t>Use Pub 4012 Chart B on Page A-2 to determine filing requirement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376491" y="58579"/>
            <a:ext cx="239264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A-Chart </a:t>
            </a:r>
            <a:r>
              <a:rPr lang="en-US" altLang="en-US" sz="1600" dirty="0" smtClean="0"/>
              <a:t>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92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Also Should File Federal When:</a:t>
            </a:r>
            <a:endParaRPr lang="en-US" altLang="en-US" sz="2400" dirty="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700" dirty="0" smtClean="0"/>
              <a:t>Can claim refund of withheld taxes or estimated taxes paid</a:t>
            </a:r>
          </a:p>
          <a:p>
            <a:pPr>
              <a:lnSpc>
                <a:spcPct val="90000"/>
              </a:lnSpc>
            </a:pPr>
            <a:r>
              <a:rPr lang="en-US" altLang="en-US" sz="2700" dirty="0" smtClean="0"/>
              <a:t>Can claim refundable credit(s)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 smtClean="0"/>
              <a:t>Earned income credit (EIC)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 smtClean="0"/>
              <a:t>Additional child tax credit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 smtClean="0"/>
              <a:t>American Opportunity credit (AOC) for education expenses</a:t>
            </a:r>
          </a:p>
          <a:p>
            <a:pPr>
              <a:lnSpc>
                <a:spcPct val="90000"/>
              </a:lnSpc>
            </a:pPr>
            <a:r>
              <a:rPr lang="en-US" altLang="en-US" sz="2700" dirty="0" smtClean="0"/>
              <a:t>If taxpayer received 1099-B for sale of capital assets (when gross proceeds + other income &gt; filing limits - to show cost basis)</a:t>
            </a:r>
          </a:p>
          <a:p>
            <a:pPr>
              <a:lnSpc>
                <a:spcPct val="90000"/>
              </a:lnSpc>
            </a:pPr>
            <a:r>
              <a:rPr lang="en-US" altLang="en-US" sz="2700" dirty="0" smtClean="0"/>
              <a:t>If taxpayer received 1099-S for sale of real estate</a:t>
            </a:r>
          </a:p>
          <a:p>
            <a:pPr>
              <a:lnSpc>
                <a:spcPct val="90000"/>
              </a:lnSpc>
            </a:pPr>
            <a:r>
              <a:rPr lang="en-US" altLang="en-US" sz="2700" dirty="0" smtClean="0"/>
              <a:t>If taxpayer did an IRA rollover for amount &gt; filing threshold (to explain that income was rolled over)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330131" y="58579"/>
            <a:ext cx="243900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A-Chart D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9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E-File Federal Return Not Required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74591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dirty="0" smtClean="0"/>
              <a:t>Review of Intake &amp; Interview Sheet &amp; tax documents clearly show that all below apply: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Income is under filing threshold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No withholdings or estimated tax payments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No sale of bonds or securities (Schedule D)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Ineligible for EIC</a:t>
            </a:r>
            <a:endParaRPr lang="en-US" dirty="0"/>
          </a:p>
          <a:p>
            <a:pPr marL="57150" indent="0">
              <a:lnSpc>
                <a:spcPct val="80000"/>
              </a:lnSpc>
              <a:buClr>
                <a:schemeClr val="accent4"/>
              </a:buClr>
              <a:buNone/>
              <a:defRPr/>
            </a:pPr>
            <a:r>
              <a:rPr lang="en-US" sz="4000" dirty="0" smtClean="0"/>
              <a:t>Although filing may not be required, we encourage filing as a check for identity theft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4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Federal Return</a:t>
            </a:r>
            <a:br>
              <a:rPr lang="en-US" altLang="en-US" dirty="0" smtClean="0"/>
            </a:br>
            <a:r>
              <a:rPr lang="en-US" altLang="en-US" sz="4000" dirty="0" smtClean="0"/>
              <a:t>Should Return Be Filed? – Not So Clear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Documents indicate tax return may be necessary:</a:t>
            </a:r>
          </a:p>
          <a:p>
            <a:pPr lvl="1"/>
            <a:r>
              <a:rPr lang="en-US" altLang="en-US" dirty="0" smtClean="0"/>
              <a:t>Enter data in </a:t>
            </a:r>
            <a:r>
              <a:rPr lang="en-US" altLang="en-US" dirty="0" err="1" smtClean="0"/>
              <a:t>TaxWise</a:t>
            </a:r>
            <a:r>
              <a:rPr lang="en-US" altLang="en-US" dirty="0" smtClean="0"/>
              <a:t> to decide for sure if Federal or State Returns are required or not </a:t>
            </a:r>
          </a:p>
          <a:p>
            <a:pPr lvl="1"/>
            <a:r>
              <a:rPr lang="en-US" altLang="en-US" dirty="0" smtClean="0"/>
              <a:t>If no return is required:</a:t>
            </a:r>
          </a:p>
          <a:p>
            <a:pPr lvl="2"/>
            <a:r>
              <a:rPr lang="en-US" altLang="en-US" dirty="0" smtClean="0"/>
              <a:t>May want to file anyway</a:t>
            </a:r>
          </a:p>
          <a:p>
            <a:pPr lvl="1"/>
            <a:r>
              <a:rPr lang="en-US" dirty="0" smtClean="0"/>
              <a:t>If not e-filed, </a:t>
            </a:r>
            <a:r>
              <a:rPr lang="en-US" dirty="0"/>
              <a:t>p</a:t>
            </a:r>
            <a:r>
              <a:rPr lang="en-US" dirty="0" smtClean="0"/>
              <a:t>rint &amp; write “DID NOT FILE” on taxpayer copy </a:t>
            </a:r>
          </a:p>
          <a:p>
            <a:pPr lvl="2"/>
            <a:r>
              <a:rPr lang="en-US" dirty="0" smtClean="0"/>
              <a:t>Check with ERO for Return Stage use</a:t>
            </a:r>
          </a:p>
          <a:p>
            <a:pPr lvl="2"/>
            <a:r>
              <a:rPr lang="en-US" dirty="0" smtClean="0"/>
              <a:t>Update site sign-in sheet to reflect return not filed</a:t>
            </a:r>
          </a:p>
          <a:p>
            <a:r>
              <a:rPr lang="en-US" altLang="en-US" dirty="0" smtClean="0"/>
              <a:t>If a Federal Return is required but not a NJ 1040, may still want to e-file NJ Return</a:t>
            </a:r>
          </a:p>
          <a:p>
            <a:r>
              <a:rPr lang="en-US" altLang="en-US" dirty="0" smtClean="0"/>
              <a:t>We can file a Federal Return for anyone in USA.  </a:t>
            </a:r>
          </a:p>
          <a:p>
            <a:r>
              <a:rPr lang="en-US" altLang="en-US" dirty="0" smtClean="0"/>
              <a:t>If Federal Return is not required but NJ is required (rare)</a:t>
            </a:r>
          </a:p>
          <a:p>
            <a:pPr lvl="1"/>
            <a:r>
              <a:rPr lang="en-US" altLang="en-US" dirty="0" smtClean="0"/>
              <a:t>Can e-file NJ only                                       	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3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TW Do Not </a:t>
            </a:r>
            <a:r>
              <a:rPr lang="en-US" altLang="en-US" sz="4000" dirty="0" smtClean="0"/>
              <a:t>E-File Federal Return</a:t>
            </a:r>
            <a:br>
              <a:rPr lang="en-US" altLang="en-US" sz="4000" dirty="0" smtClean="0"/>
            </a:br>
            <a:r>
              <a:rPr lang="en-US" sz="4000" dirty="0"/>
              <a:t>Main Information Screen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1534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612648" cy="344615"/>
          </a:xfrm>
          <a:prstGeom prst="rect">
            <a:avLst/>
          </a:prstGeom>
        </p:spPr>
      </p:pic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5"/>
          <p:cNvSpPr>
            <a:spLocks noChangeArrowheads="1"/>
          </p:cNvSpPr>
          <p:nvPr/>
        </p:nvSpPr>
        <p:spPr bwMode="auto">
          <a:xfrm flipV="1">
            <a:off x="5486400" y="3733800"/>
            <a:ext cx="19050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6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60020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NJ Filing Income Threshold Filing Requirements</a:t>
            </a:r>
            <a:endParaRPr lang="en-US" altLang="en-US" sz="24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5800" y="1600198"/>
          <a:ext cx="8077200" cy="449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883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1132"/>
                          </a:solidFill>
                        </a:rPr>
                        <a:t>If your</a:t>
                      </a:r>
                      <a:r>
                        <a:rPr lang="en-US" sz="2200" baseline="0" dirty="0" smtClean="0">
                          <a:solidFill>
                            <a:srgbClr val="001132"/>
                          </a:solidFill>
                        </a:rPr>
                        <a:t> filing status is…</a:t>
                      </a:r>
                      <a:endParaRPr lang="en-US" sz="2200" dirty="0">
                        <a:solidFill>
                          <a:srgbClr val="001132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1132"/>
                          </a:solidFill>
                        </a:rPr>
                        <a:t>THEN file a return</a:t>
                      </a:r>
                      <a:r>
                        <a:rPr lang="en-US" sz="2200" baseline="0" dirty="0" smtClean="0">
                          <a:solidFill>
                            <a:srgbClr val="001132"/>
                          </a:solidFill>
                        </a:rPr>
                        <a:t> if your gross income (NJ line 28) was at least..</a:t>
                      </a:r>
                      <a:endParaRPr lang="en-US" sz="2200" dirty="0">
                        <a:solidFill>
                          <a:srgbClr val="001132"/>
                        </a:solidFill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945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Single</a:t>
                      </a:r>
                      <a:endParaRPr lang="en-US" sz="2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$10,000</a:t>
                      </a:r>
                      <a:endParaRPr lang="en-US" sz="22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Married/Civil</a:t>
                      </a:r>
                      <a:r>
                        <a:rPr lang="en-US" sz="2200" baseline="0" dirty="0" smtClean="0"/>
                        <a:t> Union Partner filing joint return</a:t>
                      </a:r>
                      <a:endParaRPr lang="en-US" sz="2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$20,000</a:t>
                      </a:r>
                      <a:endParaRPr lang="en-US" sz="22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25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Married/Civil Union Partner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filing separately</a:t>
                      </a:r>
                      <a:endParaRPr lang="en-US" sz="2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$10,000</a:t>
                      </a:r>
                      <a:endParaRPr lang="en-US" sz="22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25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Head of Household with qualifying child </a:t>
                      </a:r>
                      <a:endParaRPr lang="en-US" sz="2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$20,000</a:t>
                      </a:r>
                      <a:endParaRPr lang="en-US" sz="22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24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Qualifying widow(</a:t>
                      </a:r>
                      <a:r>
                        <a:rPr lang="en-US" sz="2200" dirty="0" err="1" smtClean="0"/>
                        <a:t>er</a:t>
                      </a:r>
                      <a:r>
                        <a:rPr lang="en-US" sz="2200" dirty="0" smtClean="0"/>
                        <a:t>)/surviving Civil Union Partner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$20,000</a:t>
                      </a:r>
                      <a:endParaRPr lang="en-US" sz="22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 descr="NJ Pub Ref" title="NJ Pub Ref"/>
          <p:cNvSpPr txBox="1"/>
          <p:nvPr/>
        </p:nvSpPr>
        <p:spPr>
          <a:xfrm>
            <a:off x="6713762" y="58579"/>
            <a:ext cx="205537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NJ 1040 Instructions</a:t>
            </a:r>
            <a:endParaRPr lang="en-US" sz="1600" dirty="0"/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47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NJ State Return</a:t>
            </a:r>
            <a:br>
              <a:rPr lang="en-US" altLang="en-US" dirty="0" smtClean="0"/>
            </a:br>
            <a:r>
              <a:rPr lang="en-US" altLang="en-US" dirty="0" smtClean="0"/>
              <a:t>Do Not File</a:t>
            </a:r>
          </a:p>
        </p:txBody>
      </p:sp>
      <p:sp>
        <p:nvSpPr>
          <p:cNvPr id="74755" name="Rectangle 9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Review of Intake &amp; Interview Form &amp; tax documents clearly show that all below apply:</a:t>
            </a:r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If </a:t>
            </a:r>
            <a:r>
              <a:rPr lang="en-US" sz="2600" b="1" u="sng" dirty="0" smtClean="0"/>
              <a:t>ALL</a:t>
            </a:r>
            <a:r>
              <a:rPr lang="en-US" sz="2600" dirty="0" smtClean="0"/>
              <a:t> of the following conditions exist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Income is under filing </a:t>
            </a:r>
            <a:r>
              <a:rPr lang="en-US" sz="2400" dirty="0" smtClean="0"/>
              <a:t>threshold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No withholdings to be </a:t>
            </a:r>
            <a:r>
              <a:rPr lang="en-US" sz="2400" dirty="0" smtClean="0"/>
              <a:t>refunded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Homeowner (not a Tenant)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Not eligible for Earned Income Tax Credit (EITC)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u="sng" dirty="0" smtClean="0"/>
              <a:t>NOTE</a:t>
            </a:r>
            <a:r>
              <a:rPr lang="en-US" sz="2400" u="sng" dirty="0" smtClean="0"/>
              <a:t>:</a:t>
            </a:r>
            <a:r>
              <a:rPr lang="en-US" sz="2400" dirty="0" smtClean="0"/>
              <a:t>  If taxpayer is resident of another state (e.g. - FL) for tax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purposes, it is better to make appropriate adjustments in the State Return area on the Main Info screen – this will remove the NJ return entirely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62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altLang="en-US" dirty="0"/>
              <a:t>TW Do Not E-File NJ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3600" b="1" u="sng" dirty="0" smtClean="0"/>
              <a:t>Page 3 </a:t>
            </a:r>
            <a:r>
              <a:rPr lang="en-US" sz="3600" b="1" u="sng" dirty="0"/>
              <a:t>of NJ return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3600" dirty="0" smtClean="0"/>
              <a:t>Click </a:t>
            </a:r>
            <a:r>
              <a:rPr lang="en-US" sz="3600" dirty="0"/>
              <a:t>NO on box “Do You Want To Electronically File This Return,” </a:t>
            </a:r>
            <a:endParaRPr lang="en-US" sz="3600" dirty="0" smtClean="0"/>
          </a:p>
          <a:p>
            <a:pPr marL="857250" lvl="1" indent="-457200">
              <a:lnSpc>
                <a:spcPct val="90000"/>
              </a:lnSpc>
              <a:defRPr/>
            </a:pPr>
            <a:r>
              <a:rPr lang="en-US" sz="3000" dirty="0" smtClean="0"/>
              <a:t>Leaves </a:t>
            </a:r>
            <a:r>
              <a:rPr lang="en-US" sz="3000" dirty="0"/>
              <a:t>NJ return as part of the file, but does not e-file it</a:t>
            </a:r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612648" cy="344615"/>
          </a:xfrm>
          <a:prstGeom prst="rect">
            <a:avLst/>
          </a:prstGeom>
        </p:spPr>
      </p:pic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4939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43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Do Not E-File NJ (Resident of NJ) - Bottom of NJ 1040 Page 3</a:t>
            </a:r>
          </a:p>
        </p:txBody>
      </p:sp>
      <p:pic>
        <p:nvPicPr>
          <p:cNvPr id="83970" name="Picture 9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8" t="65294" r="2940" b="11687"/>
          <a:stretch/>
        </p:blipFill>
        <p:spPr>
          <a:xfrm>
            <a:off x="723900" y="1937238"/>
            <a:ext cx="7848600" cy="3135923"/>
          </a:xfrm>
          <a:noFill/>
        </p:spPr>
      </p:pic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6477000" y="2667000"/>
            <a:ext cx="838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6807" name="TextBox 1"/>
          <p:cNvSpPr txBox="1">
            <a:spLocks noChangeArrowheads="1"/>
          </p:cNvSpPr>
          <p:nvPr/>
        </p:nvSpPr>
        <p:spPr bwMode="auto">
          <a:xfrm>
            <a:off x="914400" y="5715000"/>
            <a:ext cx="7467600" cy="7699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Arial" charset="0"/>
                <a:cs typeface="Arial" charset="0"/>
              </a:rPr>
              <a:t>Note:  NJ forms will stay in return but not e-file</a:t>
            </a:r>
          </a:p>
          <a:p>
            <a:pPr eaLnBrk="1" hangingPunct="1">
              <a:defRPr/>
            </a:pPr>
            <a:r>
              <a:rPr lang="en-US" sz="2200" b="1" dirty="0">
                <a:latin typeface="Arial" charset="0"/>
                <a:cs typeface="Arial" charset="0"/>
              </a:rPr>
              <a:t>When printed, write “DO NOT FILE” on top of NJ 1040 </a:t>
            </a:r>
          </a:p>
        </p:txBody>
      </p:sp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4939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6254545" y="3505200"/>
            <a:ext cx="838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7068164" y="3904930"/>
            <a:ext cx="247036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7334865" y="3352800"/>
            <a:ext cx="1656735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Unlink to only </a:t>
            </a:r>
          </a:p>
          <a:p>
            <a:r>
              <a:rPr lang="en-US" sz="2000" dirty="0" smtClean="0"/>
              <a:t>file NJ return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4944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5076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Do </a:t>
            </a:r>
            <a:r>
              <a:rPr lang="en-US" altLang="en-US" dirty="0"/>
              <a:t>Not File Federal Return &amp;</a:t>
            </a:r>
            <a:br>
              <a:rPr lang="en-US" altLang="en-US" dirty="0"/>
            </a:br>
            <a:r>
              <a:rPr lang="en-US" altLang="en-US" dirty="0"/>
              <a:t>Do Not File State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dirty="0" smtClean="0"/>
              <a:t>Main Information page 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/>
              <a:t>Scroll down to near bottom “Type of Return” line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/>
              <a:t>Click on “Paper” option (therefore it is no longer designated as E-File)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800" dirty="0" smtClean="0"/>
              <a:t>NJ Page 3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/>
              <a:t>Click NO </a:t>
            </a:r>
            <a:r>
              <a:rPr lang="en-US" sz="2400" dirty="0"/>
              <a:t>on box “Do You Want To Electronically File This Return,” </a:t>
            </a:r>
            <a:endParaRPr lang="en-US" sz="2400" dirty="0" smtClean="0"/>
          </a:p>
          <a:p>
            <a:pPr marL="857250" lvl="1" indent="-457200">
              <a:lnSpc>
                <a:spcPct val="90000"/>
              </a:lnSpc>
              <a:defRPr/>
            </a:pPr>
            <a:r>
              <a:rPr lang="en-US" sz="2400" dirty="0" smtClean="0"/>
              <a:t>Leaves </a:t>
            </a:r>
            <a:r>
              <a:rPr lang="en-US" sz="2400" dirty="0"/>
              <a:t>NJ return as part of the file, but does not e-file </a:t>
            </a:r>
            <a:r>
              <a:rPr lang="en-US" sz="2400" dirty="0" smtClean="0"/>
              <a:t>it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Print </a:t>
            </a:r>
            <a:r>
              <a:rPr lang="en-US" sz="2400" dirty="0">
                <a:solidFill>
                  <a:srgbClr val="000000"/>
                </a:solidFill>
              </a:rPr>
              <a:t>&amp; write “DID NOT FILE” on taxpayer copy </a:t>
            </a:r>
          </a:p>
          <a:p>
            <a:pPr lvl="1">
              <a:lnSpc>
                <a:spcPct val="80000"/>
              </a:lnSpc>
              <a:buClr>
                <a:srgbClr val="001132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Check with ERO about changing stage </a:t>
            </a:r>
            <a:r>
              <a:rPr lang="en-US" sz="2400" dirty="0">
                <a:solidFill>
                  <a:srgbClr val="000000"/>
                </a:solidFill>
              </a:rPr>
              <a:t>on </a:t>
            </a:r>
            <a:r>
              <a:rPr lang="en-US" sz="2400" dirty="0" smtClean="0">
                <a:solidFill>
                  <a:srgbClr val="000000"/>
                </a:solidFill>
              </a:rPr>
              <a:t>TW case  </a:t>
            </a:r>
            <a:r>
              <a:rPr lang="en-US" sz="2400" dirty="0">
                <a:solidFill>
                  <a:srgbClr val="000000"/>
                </a:solidFill>
              </a:rPr>
              <a:t>to “DID NOT FILE”</a:t>
            </a:r>
          </a:p>
          <a:p>
            <a:pPr lvl="1">
              <a:lnSpc>
                <a:spcPct val="80000"/>
              </a:lnSpc>
              <a:buClr>
                <a:srgbClr val="001132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</a:rPr>
              <a:t>Update site sign-in sheet to reflect return not filed</a:t>
            </a:r>
          </a:p>
          <a:p>
            <a:pPr marL="857250" lvl="1" indent="-457200">
              <a:lnSpc>
                <a:spcPct val="90000"/>
              </a:lnSpc>
              <a:defRPr/>
            </a:pPr>
            <a:endParaRPr lang="en-US" sz="24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endParaRPr lang="en-US" sz="2400" dirty="0" smtClean="0"/>
          </a:p>
          <a:p>
            <a:pPr marL="857250" lvl="1" indent="-457200">
              <a:lnSpc>
                <a:spcPct val="90000"/>
              </a:lnSpc>
              <a:defRPr/>
            </a:pPr>
            <a:endParaRPr lang="en-US" sz="2400" dirty="0"/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612648" cy="344615"/>
          </a:xfrm>
          <a:prstGeom prst="rect">
            <a:avLst/>
          </a:prstGeom>
        </p:spPr>
      </p:pic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4939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21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Need To Know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Filing status, age &amp; marital situation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Is taxpayer a dependent? Blind? Disabled?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All sources of income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Excluded or exempt income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Deductions that taxpayer qualifies for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Any withholding or estimated taxes paid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Any carryover capital losses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Prior year state refunds / payments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08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Do Not File Federal Return &amp;</a:t>
            </a:r>
            <a:br>
              <a:rPr lang="en-US" altLang="en-US" dirty="0" smtClean="0"/>
            </a:br>
            <a:r>
              <a:rPr lang="en-US" altLang="en-US" dirty="0" smtClean="0"/>
              <a:t>Do Not File State Return</a:t>
            </a:r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92" y="1962764"/>
            <a:ext cx="7772400" cy="17502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 bwMode="auto">
          <a:xfrm>
            <a:off x="5562600" y="5216769"/>
            <a:ext cx="1831638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8" t="65294" r="2940" b="16374"/>
          <a:stretch/>
        </p:blipFill>
        <p:spPr bwMode="auto">
          <a:xfrm>
            <a:off x="860292" y="4360983"/>
            <a:ext cx="7848600" cy="1811217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Oval Callout 2"/>
          <p:cNvSpPr/>
          <p:nvPr/>
        </p:nvSpPr>
        <p:spPr bwMode="auto">
          <a:xfrm>
            <a:off x="6478419" y="2133600"/>
            <a:ext cx="914400" cy="612648"/>
          </a:xfrm>
          <a:prstGeom prst="wedgeEllipse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292" y="1562654"/>
            <a:ext cx="4400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Main Information Screen scroll down: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860292" y="3956482"/>
            <a:ext cx="2406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NJ Page 3 Screen :</a:t>
            </a:r>
            <a:endParaRPr lang="en-US" sz="2000" dirty="0"/>
          </a:p>
        </p:txBody>
      </p: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4939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NJ TaxWise" title="NJ TaxWis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612648" cy="34461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6019692" y="2751164"/>
            <a:ext cx="838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5969808" y="4724400"/>
            <a:ext cx="1295508" cy="77372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03829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600" dirty="0" smtClean="0"/>
              <a:t>TW No NJ Return </a:t>
            </a:r>
            <a:r>
              <a:rPr lang="en-US" altLang="en-US" sz="2800" dirty="0" smtClean="0"/>
              <a:t>(Resident of Another State)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Main Info Screen</a:t>
            </a:r>
          </a:p>
        </p:txBody>
      </p:sp>
      <p:pic>
        <p:nvPicPr>
          <p:cNvPr id="86018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9" t="48256" r="2940" b="25587"/>
          <a:stretch>
            <a:fillRect/>
          </a:stretch>
        </p:blipFill>
        <p:spPr>
          <a:xfrm>
            <a:off x="609600" y="1600200"/>
            <a:ext cx="7848600" cy="3886200"/>
          </a:xfrm>
          <a:noFill/>
        </p:spPr>
      </p:pic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5562600" y="1600200"/>
            <a:ext cx="838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6022" name="Oval 5"/>
          <p:cNvSpPr>
            <a:spLocks noChangeArrowheads="1"/>
          </p:cNvSpPr>
          <p:nvPr/>
        </p:nvSpPr>
        <p:spPr bwMode="auto">
          <a:xfrm>
            <a:off x="1981200" y="2133600"/>
            <a:ext cx="838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7831" name="TextBox 6"/>
          <p:cNvSpPr txBox="1">
            <a:spLocks noChangeArrowheads="1"/>
          </p:cNvSpPr>
          <p:nvPr/>
        </p:nvSpPr>
        <p:spPr bwMode="auto">
          <a:xfrm>
            <a:off x="914400" y="5562600"/>
            <a:ext cx="7239000" cy="7699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200" b="1" dirty="0">
                <a:latin typeface="Arial" charset="0"/>
                <a:cs typeface="Arial" charset="0"/>
              </a:rPr>
              <a:t>Note:  Removes all NJ forms from return.  No NJ return to e-file</a:t>
            </a:r>
          </a:p>
        </p:txBody>
      </p:sp>
      <p:sp>
        <p:nvSpPr>
          <p:cNvPr id="78857" name="TextBox 10"/>
          <p:cNvSpPr txBox="1">
            <a:spLocks noChangeArrowheads="1"/>
          </p:cNvSpPr>
          <p:nvPr/>
        </p:nvSpPr>
        <p:spPr bwMode="auto">
          <a:xfrm>
            <a:off x="4419600" y="2971800"/>
            <a:ext cx="412115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b="1" dirty="0">
                <a:latin typeface="Arial" charset="0"/>
                <a:cs typeface="Arial" charset="0"/>
              </a:rPr>
              <a:t>Blank out “NJ”  to remove NJ forms</a:t>
            </a: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666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637"/>
            <a:ext cx="612648" cy="344615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78857" idx="1"/>
          </p:cNvCxnSpPr>
          <p:nvPr/>
        </p:nvCxnSpPr>
        <p:spPr bwMode="auto">
          <a:xfrm flipH="1" flipV="1">
            <a:off x="2819400" y="2590800"/>
            <a:ext cx="1600200" cy="5659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78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Where To Get Taxpayer Info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Taxpayer Interview</a:t>
            </a:r>
          </a:p>
          <a:p>
            <a:endParaRPr lang="en-US" altLang="en-US" sz="3600" dirty="0" smtClean="0"/>
          </a:p>
          <a:p>
            <a:r>
              <a:rPr lang="en-US" altLang="en-US" sz="3600" dirty="0" smtClean="0"/>
              <a:t>Intake/Interview Sheet (Form 13614-C)</a:t>
            </a:r>
          </a:p>
          <a:p>
            <a:endParaRPr lang="en-US" altLang="en-US" sz="3600" dirty="0" smtClean="0"/>
          </a:p>
          <a:p>
            <a:r>
              <a:rPr lang="en-US" altLang="en-US" sz="3600" dirty="0" smtClean="0"/>
              <a:t>Tax Documents</a:t>
            </a:r>
          </a:p>
          <a:p>
            <a:endParaRPr lang="en-US" altLang="en-US" sz="3600" dirty="0" smtClean="0"/>
          </a:p>
          <a:p>
            <a:r>
              <a:rPr lang="en-US" altLang="en-US" sz="3600" dirty="0" smtClean="0"/>
              <a:t>Prior Year Return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and NJ State Filing Requirements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Counselors must reference both Federal and State Filing requirements guidelines</a:t>
            </a:r>
          </a:p>
          <a:p>
            <a:pPr lvl="1"/>
            <a:r>
              <a:rPr lang="en-US" dirty="0" smtClean="0"/>
              <a:t>A taxpayer may be required to file a Federal Return but not a NJ State Return</a:t>
            </a:r>
          </a:p>
          <a:p>
            <a:pPr lvl="1"/>
            <a:r>
              <a:rPr lang="en-US" dirty="0" smtClean="0"/>
              <a:t>A taxpayer may be required to file a NJ State Return but not a Federal Return</a:t>
            </a:r>
          </a:p>
          <a:p>
            <a:r>
              <a:rPr lang="en-US" dirty="0" smtClean="0"/>
              <a:t>Even if a taxpayer is not required to file a tax return, there are cases the return should be filed anyway (e.g. - Tax withheld from pay check)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NOTE:  IRS guidelines suggest all returns be filed, even if not required.  This is to help prevent fraud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54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Filing Requirements – </a:t>
            </a:r>
            <a:br>
              <a:rPr lang="en-US" dirty="0" smtClean="0"/>
            </a:br>
            <a:r>
              <a:rPr lang="en-US" dirty="0" smtClean="0"/>
              <a:t>Quick Reference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IRS 4012 Tab A </a:t>
            </a:r>
            <a:r>
              <a:rPr lang="en-US" b="1" u="sng" dirty="0"/>
              <a:t>Chart </a:t>
            </a:r>
            <a:r>
              <a:rPr lang="en-US" b="1" u="sng" dirty="0" smtClean="0"/>
              <a:t>A</a:t>
            </a:r>
            <a:r>
              <a:rPr lang="en-US" dirty="0" smtClean="0"/>
              <a:t> – Income filing minimums for most taxpayers Who Must File </a:t>
            </a:r>
          </a:p>
          <a:p>
            <a:r>
              <a:rPr lang="en-US" b="1" u="sng" dirty="0" smtClean="0"/>
              <a:t>IRS 4012 Tab A Chart B</a:t>
            </a:r>
            <a:r>
              <a:rPr lang="en-US" dirty="0" smtClean="0"/>
              <a:t> – For Children and Other Dependents</a:t>
            </a:r>
          </a:p>
          <a:p>
            <a:r>
              <a:rPr lang="en-US" b="1" u="sng" dirty="0" smtClean="0"/>
              <a:t>IRS 4012 Tab A Chart </a:t>
            </a:r>
            <a:r>
              <a:rPr lang="en-US" b="1" u="sng" smtClean="0"/>
              <a:t>C</a:t>
            </a:r>
            <a:r>
              <a:rPr lang="en-US" smtClean="0"/>
              <a:t> – </a:t>
            </a:r>
            <a:r>
              <a:rPr lang="en-US" dirty="0" smtClean="0"/>
              <a:t>Other Situations When You Must File </a:t>
            </a:r>
          </a:p>
          <a:p>
            <a:r>
              <a:rPr lang="en-US" b="1" u="sng" dirty="0" smtClean="0"/>
              <a:t>IRS 4012 Tab A Chart D</a:t>
            </a:r>
            <a:r>
              <a:rPr lang="en-US" dirty="0" smtClean="0"/>
              <a:t> – Who Should File</a:t>
            </a:r>
            <a:endParaRPr lang="en-US" dirty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41122" y="58579"/>
            <a:ext cx="162801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A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5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295400"/>
          </a:xfrm>
        </p:spPr>
        <p:txBody>
          <a:bodyPr>
            <a:normAutofit/>
          </a:bodyPr>
          <a:lstStyle/>
          <a:p>
            <a:r>
              <a:rPr lang="en-US" altLang="en-US" sz="3600" smtClean="0"/>
              <a:t>Federal Filing Income Thresholds – Chart A For Most People Who Must File</a:t>
            </a:r>
            <a:endParaRPr lang="en-US" altLang="en-US" sz="2400" dirty="0" smtClean="0"/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707624" y="58579"/>
            <a:ext cx="106150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9"/>
          <p:cNvPicPr/>
          <p:nvPr/>
        </p:nvPicPr>
        <p:blipFill rotWithShape="1">
          <a:blip r:embed="rId3" cstate="print"/>
          <a:srcRect l="25000" t="18206" r="22435" b="17692"/>
          <a:stretch/>
        </p:blipFill>
        <p:spPr bwMode="auto">
          <a:xfrm>
            <a:off x="1572895" y="1676400"/>
            <a:ext cx="5998210" cy="457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789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Principal Sources Of Gross Income</a:t>
            </a:r>
            <a:endParaRPr lang="en-US" altLang="en-US" sz="2200" dirty="0" smtClean="0"/>
          </a:p>
        </p:txBody>
      </p:sp>
      <p:sp>
        <p:nvSpPr>
          <p:cNvPr id="32772" name="Right Arrow Callout 14"/>
          <p:cNvSpPr>
            <a:spLocks noChangeArrowheads="1"/>
          </p:cNvSpPr>
          <p:nvPr/>
        </p:nvSpPr>
        <p:spPr bwMode="auto">
          <a:xfrm rot="1542559">
            <a:off x="1082675" y="2022475"/>
            <a:ext cx="3198813" cy="1154113"/>
          </a:xfrm>
          <a:prstGeom prst="rightArrowCallout">
            <a:avLst>
              <a:gd name="adj1" fmla="val 25000"/>
              <a:gd name="adj2" fmla="val 25000"/>
              <a:gd name="adj3" fmla="val 25009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Salaries/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Wages</a:t>
            </a:r>
          </a:p>
        </p:txBody>
      </p:sp>
      <p:pic>
        <p:nvPicPr>
          <p:cNvPr id="32773" name="Picture 4" descr="http://www.clker.com/cliparts/3/4/4/9/12376865161820630641money%20bag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904">
            <a:off x="3822700" y="2646363"/>
            <a:ext cx="180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0" name="TextBox 4"/>
          <p:cNvSpPr txBox="1">
            <a:spLocks noChangeArrowheads="1"/>
          </p:cNvSpPr>
          <p:nvPr/>
        </p:nvSpPr>
        <p:spPr bwMode="auto">
          <a:xfrm>
            <a:off x="3886200" y="429260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</a:p>
        </p:txBody>
      </p:sp>
      <p:sp>
        <p:nvSpPr>
          <p:cNvPr id="32775" name="Right Arrow Callout 19"/>
          <p:cNvSpPr>
            <a:spLocks noChangeArrowheads="1"/>
          </p:cNvSpPr>
          <p:nvPr/>
        </p:nvSpPr>
        <p:spPr bwMode="auto">
          <a:xfrm rot="512129">
            <a:off x="719138" y="3511550"/>
            <a:ext cx="3198812" cy="1155700"/>
          </a:xfrm>
          <a:prstGeom prst="rightArrowCallout">
            <a:avLst>
              <a:gd name="adj1" fmla="val 25000"/>
              <a:gd name="adj2" fmla="val 25000"/>
              <a:gd name="adj3" fmla="val 24975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</a:p>
        </p:txBody>
      </p:sp>
      <p:sp>
        <p:nvSpPr>
          <p:cNvPr id="32776" name="Right Arrow Callout 20"/>
          <p:cNvSpPr>
            <a:spLocks noChangeArrowheads="1"/>
          </p:cNvSpPr>
          <p:nvPr/>
        </p:nvSpPr>
        <p:spPr bwMode="auto">
          <a:xfrm rot="-784132">
            <a:off x="698500" y="5243513"/>
            <a:ext cx="3198813" cy="1155700"/>
          </a:xfrm>
          <a:prstGeom prst="rightArrowCallout">
            <a:avLst>
              <a:gd name="adj1" fmla="val 25000"/>
              <a:gd name="adj2" fmla="val 25000"/>
              <a:gd name="adj3" fmla="val 24975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Dividends</a:t>
            </a:r>
          </a:p>
        </p:txBody>
      </p:sp>
      <p:sp>
        <p:nvSpPr>
          <p:cNvPr id="32777" name="Left Arrow Callout 15"/>
          <p:cNvSpPr>
            <a:spLocks noChangeArrowheads="1"/>
          </p:cNvSpPr>
          <p:nvPr/>
        </p:nvSpPr>
        <p:spPr bwMode="auto">
          <a:xfrm rot="-1138456">
            <a:off x="5400675" y="2155825"/>
            <a:ext cx="3219450" cy="1138238"/>
          </a:xfrm>
          <a:prstGeom prst="leftArrowCallout">
            <a:avLst>
              <a:gd name="adj1" fmla="val 25000"/>
              <a:gd name="adj2" fmla="val 25000"/>
              <a:gd name="adj3" fmla="val 24972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Sale of Assets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8" name="Left Arrow Callout 22"/>
          <p:cNvSpPr>
            <a:spLocks noChangeArrowheads="1"/>
          </p:cNvSpPr>
          <p:nvPr/>
        </p:nvSpPr>
        <p:spPr bwMode="auto">
          <a:xfrm>
            <a:off x="5632450" y="3578225"/>
            <a:ext cx="3378200" cy="1284288"/>
          </a:xfrm>
          <a:prstGeom prst="leftArrowCallout">
            <a:avLst>
              <a:gd name="adj1" fmla="val 25000"/>
              <a:gd name="adj2" fmla="val 25000"/>
              <a:gd name="adj3" fmla="val 24989"/>
              <a:gd name="adj4" fmla="val 7213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Pensions/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IRA Distributions</a:t>
            </a:r>
          </a:p>
        </p:txBody>
      </p:sp>
      <p:sp>
        <p:nvSpPr>
          <p:cNvPr id="32779" name="Left Arrow Callout 23"/>
          <p:cNvSpPr>
            <a:spLocks noChangeArrowheads="1"/>
          </p:cNvSpPr>
          <p:nvPr/>
        </p:nvSpPr>
        <p:spPr bwMode="auto">
          <a:xfrm rot="401226">
            <a:off x="5405438" y="5051425"/>
            <a:ext cx="3063875" cy="1282700"/>
          </a:xfrm>
          <a:prstGeom prst="leftArrowCallout">
            <a:avLst>
              <a:gd name="adj1" fmla="val 25000"/>
              <a:gd name="adj2" fmla="val 25000"/>
              <a:gd name="adj3" fmla="val 25014"/>
              <a:gd name="adj4" fmla="val 7032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Social Security Benefits</a:t>
            </a:r>
          </a:p>
        </p:txBody>
      </p:sp>
      <p:sp>
        <p:nvSpPr>
          <p:cNvPr id="12" name="TextBox 11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D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3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5" grpId="0" animBg="1"/>
      <p:bldP spid="32776" grpId="0" animBg="1"/>
      <p:bldP spid="32777" grpId="0" animBg="1"/>
      <p:bldP spid="32778" grpId="0" animBg="1"/>
      <p:bldP spid="327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066800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Federal Filing Requirements</a:t>
            </a:r>
            <a:endParaRPr lang="en-US" altLang="en-US" sz="27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800" dirty="0" smtClean="0"/>
              <a:t>Any person born on 1/1  is considered to be born in the prior year for federal tax purposes</a:t>
            </a:r>
          </a:p>
          <a:p>
            <a:pPr lvl="1">
              <a:defRPr/>
            </a:pPr>
            <a:r>
              <a:rPr lang="en-US" altLang="en-US" sz="2400" dirty="0" smtClean="0"/>
              <a:t>But not for NJ tax purposes</a:t>
            </a:r>
          </a:p>
          <a:p>
            <a:pPr lvl="1">
              <a:defRPr/>
            </a:pPr>
            <a:r>
              <a:rPr lang="en-US" altLang="en-US" sz="2400" dirty="0" smtClean="0"/>
              <a:t>Applies to Taxpayer, Spouse and dependents</a:t>
            </a:r>
          </a:p>
          <a:p>
            <a:pPr lvl="1">
              <a:defRPr/>
            </a:pPr>
            <a:r>
              <a:rPr lang="en-US" altLang="en-US" sz="2400" dirty="0" smtClean="0"/>
              <a:t>TW seems to get this wrong for federal dependents &amp; NJ</a:t>
            </a:r>
          </a:p>
          <a:p>
            <a:pPr eaLnBrk="1" hangingPunct="1">
              <a:defRPr/>
            </a:pPr>
            <a:r>
              <a:rPr lang="en-US" altLang="en-US" sz="2800" dirty="0" smtClean="0"/>
              <a:t>When using chart and calculating gross income, </a:t>
            </a:r>
            <a:r>
              <a:rPr lang="en-US" altLang="en-US" sz="2800" b="1" u="sng" dirty="0" smtClean="0"/>
              <a:t>exclude</a:t>
            </a:r>
            <a:r>
              <a:rPr lang="en-US" altLang="en-US" sz="2800" dirty="0" smtClean="0"/>
              <a:t> Social Security benefits unless: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married filing a separate return &amp; taxpayer  lived with spouse at any time during current tax year </a:t>
            </a:r>
            <a:r>
              <a:rPr lang="en-US" altLang="en-US" sz="2400" b="1" dirty="0" smtClean="0"/>
              <a:t>OR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½ of Social Security benefits plus other gross income &amp; tax-exempt interest &gt; $25,000 ($32,000 if MFJ) </a:t>
            </a:r>
          </a:p>
          <a:p>
            <a:pPr>
              <a:defRPr/>
            </a:pPr>
            <a:r>
              <a:rPr lang="en-US" altLang="en-US" sz="2800" dirty="0" smtClean="0"/>
              <a:t>Must file if not living with spouse at end of current tax year (or on date spouse died) &amp; gross income of at least </a:t>
            </a:r>
            <a:r>
              <a:rPr lang="en-US" altLang="en-US" sz="2800" dirty="0" smtClean="0">
                <a:solidFill>
                  <a:schemeClr val="accent5">
                    <a:lumMod val="10000"/>
                  </a:schemeClr>
                </a:solidFill>
              </a:rPr>
              <a:t>$3,950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5165005" y="58579"/>
            <a:ext cx="360412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4012, Tab A  Chart A – Footnotes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12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Also </a:t>
            </a:r>
            <a:r>
              <a:rPr lang="en-US" altLang="en-US" u="sng" dirty="0" smtClean="0"/>
              <a:t>Must</a:t>
            </a:r>
            <a:r>
              <a:rPr lang="en-US" altLang="en-US" dirty="0" smtClean="0"/>
              <a:t> File Federal Return If:</a:t>
            </a:r>
            <a:endParaRPr lang="en-US" altLang="en-US" sz="2700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b="1" u="sng" dirty="0" smtClean="0"/>
              <a:t>Taxpayer:</a:t>
            </a:r>
          </a:p>
          <a:p>
            <a:r>
              <a:rPr lang="en-US" altLang="en-US" dirty="0"/>
              <a:t>Owes special taxes (e.g. - unreported tips, household employment, recapture of first-time homebuyer credit, etc.)</a:t>
            </a:r>
          </a:p>
          <a:p>
            <a:r>
              <a:rPr lang="en-US" altLang="en-US" dirty="0" smtClean="0"/>
              <a:t>Has </a:t>
            </a:r>
            <a:r>
              <a:rPr lang="en-US" altLang="en-US" smtClean="0"/>
              <a:t>over </a:t>
            </a:r>
            <a:r>
              <a:rPr lang="en-US" altLang="en-US" smtClean="0"/>
              <a:t>$</a:t>
            </a:r>
            <a:r>
              <a:rPr lang="en-US" altLang="en-US"/>
              <a:t>4</a:t>
            </a:r>
            <a:r>
              <a:rPr lang="en-US" altLang="en-US" smtClean="0"/>
              <a:t>00 </a:t>
            </a:r>
            <a:r>
              <a:rPr lang="en-US" altLang="en-US" dirty="0" smtClean="0"/>
              <a:t>of net self-employment income</a:t>
            </a:r>
          </a:p>
          <a:p>
            <a:r>
              <a:rPr lang="en-US" altLang="en-US" dirty="0"/>
              <a:t>O</a:t>
            </a:r>
            <a:r>
              <a:rPr lang="en-US" altLang="en-US" dirty="0" smtClean="0"/>
              <a:t>ther situations listed </a:t>
            </a:r>
          </a:p>
          <a:p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Use Pub 4012 Chart C to determine other situations when must file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365270" y="58579"/>
            <a:ext cx="240386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A-Chart C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11-11-2015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29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</TotalTime>
  <Words>1670</Words>
  <Application>Microsoft Office PowerPoint</Application>
  <PresentationFormat>On-screen Show (4:3)</PresentationFormat>
  <Paragraphs>274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ＭＳ Ｐゴシック</vt:lpstr>
      <vt:lpstr>Verdana</vt:lpstr>
      <vt:lpstr>Wingdings</vt:lpstr>
      <vt:lpstr>NJ Template 06</vt:lpstr>
      <vt:lpstr>Who Must/Should File?</vt:lpstr>
      <vt:lpstr>Need To Know</vt:lpstr>
      <vt:lpstr>Where To Get Taxpayer Info</vt:lpstr>
      <vt:lpstr>Federal and NJ State Filing Requirements are Different</vt:lpstr>
      <vt:lpstr>Federal Filing Requirements –  Quick Reference</vt:lpstr>
      <vt:lpstr>Federal Filing Income Thresholds – Chart A For Most People Who Must File</vt:lpstr>
      <vt:lpstr>Principal Sources Of Gross Income</vt:lpstr>
      <vt:lpstr>Federal Filing Requirements</vt:lpstr>
      <vt:lpstr>Also Must File Federal Return If:</vt:lpstr>
      <vt:lpstr>Federal Filing Requirements- Children &amp; Other Dependents</vt:lpstr>
      <vt:lpstr>Also Should File Federal When:</vt:lpstr>
      <vt:lpstr>E-File Federal Return Not Required</vt:lpstr>
      <vt:lpstr>Federal Return Should Return Be Filed? – Not So Clear</vt:lpstr>
      <vt:lpstr>TW Do Not E-File Federal Return Main Information Screen</vt:lpstr>
      <vt:lpstr>NJ Filing Income Threshold Filing Requirements</vt:lpstr>
      <vt:lpstr>NJ State Return Do Not File</vt:lpstr>
      <vt:lpstr>TW Do Not E-File NJ</vt:lpstr>
      <vt:lpstr>TW Do Not E-File NJ (Resident of NJ) - Bottom of NJ 1040 Page 3</vt:lpstr>
      <vt:lpstr>Do Not File Federal Return &amp; Do Not File State Return</vt:lpstr>
      <vt:lpstr>Do Not File Federal Return &amp; Do Not File State Return</vt:lpstr>
      <vt:lpstr>TW No NJ Return (Resident of Another State) Main Info Screen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2015-11-12T00:29:42Z</dcterms:modified>
</cp:coreProperties>
</file>